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5143500" cx="9144000"/>
  <p:notesSz cx="6858000" cy="9144000"/>
  <p:embeddedFontLst>
    <p:embeddedFont>
      <p:font typeface="Helvetica Neue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D8BEA9C-7450-49EA-9A19-F2DB11AE59FB}">
  <a:tblStyle styleId="{3D8BEA9C-7450-49EA-9A19-F2DB11AE59FB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HelveticaNeue-boldItalic.fntdata"/><Relationship Id="rId10" Type="http://schemas.openxmlformats.org/officeDocument/2006/relationships/font" Target="fonts/HelveticaNeue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HelveticaNeue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HelveticaNeu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hyperlink" Target="https://github.com/LiuuY/" TargetMode="External"/><Relationship Id="rId10" Type="http://schemas.openxmlformats.org/officeDocument/2006/relationships/hyperlink" Target="https://github.com/phodal" TargetMode="External"/><Relationship Id="rId13" Type="http://schemas.openxmlformats.org/officeDocument/2006/relationships/image" Target="../media/image2.png"/><Relationship Id="rId1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hyperlink" Target="https://github.com/phodal/prompt-patterns" TargetMode="External"/><Relationship Id="rId14" Type="http://schemas.openxmlformats.org/officeDocument/2006/relationships/image" Target="../media/image1.png"/><Relationship Id="rId5" Type="http://schemas.openxmlformats.org/officeDocument/2006/relationships/image" Target="../media/image8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hyperlink" Target="https://github.com/f/awesome-chatgpt-promp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138550" y="111325"/>
            <a:ext cx="3834300" cy="13302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F3F3F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5134550" y="1569025"/>
            <a:ext cx="3834300" cy="32667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F3F3F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2699300" y="111325"/>
            <a:ext cx="2323800" cy="16929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F3F3F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2705088" y="1863321"/>
            <a:ext cx="2323800" cy="29739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F3F3F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215925" y="2000525"/>
            <a:ext cx="2323800" cy="28368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F3F3F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7875" y="877209"/>
            <a:ext cx="2323801" cy="102900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0" name="Google Shape;60;p13"/>
          <p:cNvGraphicFramePr/>
          <p:nvPr/>
        </p:nvGraphicFramePr>
        <p:xfrm>
          <a:off x="2764863" y="29479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{3D8BEA9C-7450-49EA-9A19-F2DB11AE59FB}</a:tableStyleId>
              </a:tblPr>
              <a:tblGrid>
                <a:gridCol w="448275"/>
                <a:gridCol w="1696275"/>
              </a:tblGrid>
              <a:tr h="211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500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类型</a:t>
                      </a:r>
                      <a:endParaRPr b="1" sz="500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500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输入</a:t>
                      </a:r>
                      <a:r>
                        <a:rPr b="1" lang="en" sz="500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示例</a:t>
                      </a:r>
                      <a:endParaRPr b="1" sz="500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199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500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补全型</a:t>
                      </a:r>
                      <a:endParaRPr sz="500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500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架构是...</a:t>
                      </a:r>
                      <a:endParaRPr sz="500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199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500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分类型</a:t>
                      </a:r>
                      <a:endParaRPr sz="500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500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如何做巧克力蛋糕？</a:t>
                      </a:r>
                      <a:endParaRPr sz="500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199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500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生成型</a:t>
                      </a:r>
                      <a:endParaRPr sz="500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500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科技创新</a:t>
                      </a:r>
                      <a:endParaRPr sz="500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199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500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翻译型</a:t>
                      </a:r>
                      <a:endParaRPr sz="500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500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Hello</a:t>
                      </a:r>
                      <a:endParaRPr sz="500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199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500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问答型</a:t>
                      </a:r>
                      <a:endParaRPr sz="500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500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什么是机器学习？</a:t>
                      </a:r>
                      <a:endParaRPr sz="500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199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500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对话型</a:t>
                      </a:r>
                      <a:endParaRPr sz="500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500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今天天气怎么样？</a:t>
                      </a:r>
                      <a:endParaRPr sz="500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199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500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摘要型</a:t>
                      </a:r>
                      <a:endParaRPr sz="500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500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输入一篇文章</a:t>
                      </a:r>
                      <a:endParaRPr sz="500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199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500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…</a:t>
                      </a:r>
                      <a:endParaRPr sz="500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500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…</a:t>
                      </a:r>
                      <a:endParaRPr sz="500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61" name="Google Shape;61;p13"/>
          <p:cNvSpPr txBox="1"/>
          <p:nvPr/>
        </p:nvSpPr>
        <p:spPr>
          <a:xfrm>
            <a:off x="2697300" y="1952500"/>
            <a:ext cx="2829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特定指令</a:t>
            </a:r>
            <a:endParaRPr sz="1000"/>
          </a:p>
        </p:txBody>
      </p:sp>
      <p:sp>
        <p:nvSpPr>
          <p:cNvPr id="62" name="Google Shape;62;p13"/>
          <p:cNvSpPr txBox="1"/>
          <p:nvPr/>
        </p:nvSpPr>
        <p:spPr>
          <a:xfrm>
            <a:off x="215917" y="2173650"/>
            <a:ext cx="2829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指令模板</a:t>
            </a:r>
            <a:endParaRPr sz="1000"/>
          </a:p>
        </p:txBody>
      </p:sp>
      <p:sp>
        <p:nvSpPr>
          <p:cNvPr id="63" name="Google Shape;63;p13"/>
          <p:cNvSpPr txBox="1"/>
          <p:nvPr/>
        </p:nvSpPr>
        <p:spPr>
          <a:xfrm>
            <a:off x="5168725" y="259763"/>
            <a:ext cx="2829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示例</a:t>
            </a:r>
            <a:r>
              <a:rPr lang="en" sz="1000"/>
              <a:t>模式</a:t>
            </a:r>
            <a:endParaRPr sz="1000"/>
          </a:p>
        </p:txBody>
      </p:sp>
      <p:pic>
        <p:nvPicPr>
          <p:cNvPr id="64" name="Google Shape;6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11125" y="1923850"/>
            <a:ext cx="1936974" cy="85769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4938" y="2142875"/>
            <a:ext cx="1936974" cy="8577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987513" y="167300"/>
            <a:ext cx="1936918" cy="85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451625" y="167288"/>
            <a:ext cx="1936976" cy="985375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3"/>
          <p:cNvSpPr txBox="1"/>
          <p:nvPr/>
        </p:nvSpPr>
        <p:spPr>
          <a:xfrm>
            <a:off x="2697288" y="195938"/>
            <a:ext cx="2829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代理模式</a:t>
            </a:r>
            <a:endParaRPr sz="1000"/>
          </a:p>
        </p:txBody>
      </p:sp>
      <p:sp>
        <p:nvSpPr>
          <p:cNvPr id="69" name="Google Shape;69;p13"/>
          <p:cNvSpPr txBox="1"/>
          <p:nvPr/>
        </p:nvSpPr>
        <p:spPr>
          <a:xfrm>
            <a:off x="475625" y="3260850"/>
            <a:ext cx="1995600" cy="12930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chemeClr val="lt1"/>
                </a:solidFill>
                <a:highlight>
                  <a:schemeClr val="accent2"/>
                </a:highlight>
              </a:rPr>
              <a:t>结合</a:t>
            </a:r>
            <a:r>
              <a:rPr lang="en" sz="600">
                <a:solidFill>
                  <a:schemeClr val="lt1"/>
                </a:solidFill>
                <a:highlight>
                  <a:schemeClr val="accent2"/>
                </a:highlight>
              </a:rPr>
              <a:t> STAR 原则与下面的格式总结一下这段话</a:t>
            </a:r>
            <a:r>
              <a:rPr lang="en" sz="600"/>
              <a:t>：</a:t>
            </a:r>
            <a:endParaRPr sz="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/>
              <a:t>"""</a:t>
            </a:r>
            <a:endParaRPr sz="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chemeClr val="lt1"/>
                </a:solidFill>
                <a:highlight>
                  <a:schemeClr val="accent5"/>
                </a:highlight>
              </a:rPr>
              <a:t>最近几天，</a:t>
            </a:r>
            <a:r>
              <a:rPr lang="en" sz="600">
                <a:solidFill>
                  <a:schemeClr val="lt1"/>
                </a:solidFill>
                <a:highlight>
                  <a:schemeClr val="accent5"/>
                </a:highlight>
              </a:rPr>
              <a:t>最近几天，在工作和兴趣的驱动下，研究如何使用 text 2 image 和 text 2 article 展示 prompt 演进以及结合 GitHub Copliot….</a:t>
            </a:r>
            <a:endParaRPr sz="600">
              <a:solidFill>
                <a:schemeClr val="lt1"/>
              </a:solidFill>
              <a:highlight>
                <a:schemeClr val="accent5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/>
              <a:t>"""</a:t>
            </a:r>
            <a:endParaRPr sz="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chemeClr val="accent1"/>
                </a:solidFill>
              </a:rPr>
              <a:t>情境(Situation): </a:t>
            </a:r>
            <a:endParaRPr sz="600"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chemeClr val="accent1"/>
                </a:solidFill>
              </a:rPr>
              <a:t>任务(Task): </a:t>
            </a:r>
            <a:endParaRPr sz="600"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chemeClr val="accent1"/>
                </a:solidFill>
              </a:rPr>
              <a:t>行动(Action): </a:t>
            </a:r>
            <a:endParaRPr sz="600"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chemeClr val="accent1"/>
                </a:solidFill>
              </a:rPr>
              <a:t>结果(Result): </a:t>
            </a:r>
            <a:endParaRPr sz="600">
              <a:solidFill>
                <a:schemeClr val="accent1"/>
              </a:solidFill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889800" y="1758600"/>
            <a:ext cx="1055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混合模式</a:t>
            </a:r>
            <a:endParaRPr sz="1000"/>
          </a:p>
        </p:txBody>
      </p:sp>
      <p:sp>
        <p:nvSpPr>
          <p:cNvPr id="71" name="Google Shape;71;p13"/>
          <p:cNvSpPr txBox="1"/>
          <p:nvPr/>
        </p:nvSpPr>
        <p:spPr>
          <a:xfrm>
            <a:off x="2728225" y="1542650"/>
            <a:ext cx="1809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/>
              <a:t>更多模板见：</a:t>
            </a:r>
            <a:r>
              <a:rPr lang="en" sz="500"/>
              <a:t> </a:t>
            </a:r>
            <a:r>
              <a:rPr b="1" lang="en" sz="500" u="sng">
                <a:solidFill>
                  <a:schemeClr val="hlink"/>
                </a:solidFill>
                <a:hlinkClick r:id="rId8"/>
              </a:rPr>
              <a:t>Awesome ChatGPT Prompts</a:t>
            </a:r>
            <a:endParaRPr b="1" sz="500">
              <a:solidFill>
                <a:schemeClr val="dk1"/>
              </a:solidFill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987425" y="1080950"/>
            <a:ext cx="1937100" cy="4617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">
                <a:solidFill>
                  <a:schemeClr val="lt1"/>
                </a:solidFill>
                <a:highlight>
                  <a:schemeClr val="accent3"/>
                </a:highlight>
              </a:rPr>
              <a:t>我需要你扮演</a:t>
            </a:r>
            <a:r>
              <a:rPr lang="en" sz="600"/>
              <a:t> 小说家</a:t>
            </a:r>
            <a:endParaRPr sz="6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600">
                <a:solidFill>
                  <a:schemeClr val="lt1"/>
                </a:solidFill>
                <a:highlight>
                  <a:schemeClr val="accent3"/>
                </a:highlight>
              </a:rPr>
              <a:t>扮演</a:t>
            </a:r>
            <a:r>
              <a:rPr lang="en" sz="600">
                <a:solidFill>
                  <a:schemeClr val="dk1"/>
                </a:solidFill>
              </a:rPr>
              <a:t> JavaScript Console，</a:t>
            </a:r>
            <a:r>
              <a:rPr b="1" lang="en" sz="600">
                <a:solidFill>
                  <a:schemeClr val="lt1"/>
                </a:solidFill>
                <a:highlight>
                  <a:schemeClr val="accent3"/>
                </a:highlight>
              </a:rPr>
              <a:t>执行</a:t>
            </a:r>
            <a:r>
              <a:rPr lang="en" sz="600">
                <a:solidFill>
                  <a:schemeClr val="dk1"/>
                </a:solidFill>
              </a:rPr>
              <a:t> xxxx</a:t>
            </a:r>
            <a:endParaRPr sz="6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600">
                <a:solidFill>
                  <a:schemeClr val="lt1"/>
                </a:solidFill>
                <a:highlight>
                  <a:schemeClr val="accent3"/>
                </a:highlight>
              </a:rPr>
              <a:t>我需要你扮演</a:t>
            </a:r>
            <a:r>
              <a:rPr lang="en" sz="600">
                <a:solidFill>
                  <a:schemeClr val="dk1"/>
                </a:solidFill>
              </a:rPr>
              <a:t> 一个教练，来回答我的困惑</a:t>
            </a:r>
            <a:endParaRPr sz="600"/>
          </a:p>
        </p:txBody>
      </p:sp>
      <p:sp>
        <p:nvSpPr>
          <p:cNvPr id="73" name="Google Shape;73;p13"/>
          <p:cNvSpPr/>
          <p:nvPr/>
        </p:nvSpPr>
        <p:spPr>
          <a:xfrm>
            <a:off x="7834288" y="2681388"/>
            <a:ext cx="244500" cy="1368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/>
          <p:nvPr/>
        </p:nvSpPr>
        <p:spPr>
          <a:xfrm>
            <a:off x="7834288" y="2320938"/>
            <a:ext cx="244500" cy="1368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3"/>
          <p:cNvSpPr/>
          <p:nvPr/>
        </p:nvSpPr>
        <p:spPr>
          <a:xfrm>
            <a:off x="7834288" y="3041838"/>
            <a:ext cx="244500" cy="1368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3"/>
          <p:cNvSpPr/>
          <p:nvPr/>
        </p:nvSpPr>
        <p:spPr>
          <a:xfrm>
            <a:off x="7834288" y="3762738"/>
            <a:ext cx="244500" cy="1368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/>
          <p:nvPr/>
        </p:nvSpPr>
        <p:spPr>
          <a:xfrm>
            <a:off x="8118925" y="2283825"/>
            <a:ext cx="749700" cy="2397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lt1"/>
                </a:solidFill>
              </a:rPr>
              <a:t>混合模式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8" name="Google Shape;78;p13"/>
          <p:cNvSpPr/>
          <p:nvPr/>
        </p:nvSpPr>
        <p:spPr>
          <a:xfrm>
            <a:off x="8118925" y="2600900"/>
            <a:ext cx="749700" cy="2397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lt1"/>
                </a:solidFill>
              </a:rPr>
              <a:t>特定指令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9" name="Google Shape;79;p13"/>
          <p:cNvSpPr/>
          <p:nvPr/>
        </p:nvSpPr>
        <p:spPr>
          <a:xfrm>
            <a:off x="8118925" y="2990400"/>
            <a:ext cx="749700" cy="2397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lt1"/>
                </a:solidFill>
              </a:rPr>
              <a:t>代理模式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0" name="Google Shape;80;p13"/>
          <p:cNvSpPr/>
          <p:nvPr/>
        </p:nvSpPr>
        <p:spPr>
          <a:xfrm>
            <a:off x="8118925" y="3725613"/>
            <a:ext cx="749700" cy="2397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lt1"/>
                </a:solidFill>
              </a:rPr>
              <a:t>指令模式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205875" y="4840650"/>
            <a:ext cx="46404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/>
              <a:t>Version 0.0.1 from: </a:t>
            </a:r>
            <a:r>
              <a:rPr lang="en" sz="600" u="sng">
                <a:solidFill>
                  <a:schemeClr val="hlink"/>
                </a:solidFill>
                <a:hlinkClick r:id="rId9"/>
              </a:rPr>
              <a:t>https://github.com/phodal/prompt-patterns</a:t>
            </a:r>
            <a:r>
              <a:rPr lang="en" sz="600"/>
              <a:t> </a:t>
            </a:r>
            <a:r>
              <a:rPr lang="en" sz="600"/>
              <a:t>origin</a:t>
            </a:r>
            <a:r>
              <a:rPr lang="en" sz="600"/>
              <a:t> by @</a:t>
            </a:r>
            <a:r>
              <a:rPr lang="en" sz="600" u="sng">
                <a:solidFill>
                  <a:schemeClr val="hlink"/>
                </a:solidFill>
                <a:hlinkClick r:id="rId10"/>
              </a:rPr>
              <a:t>phodal</a:t>
            </a:r>
            <a:r>
              <a:rPr lang="en" sz="600"/>
              <a:t> </a:t>
            </a:r>
            <a:r>
              <a:rPr lang="en" sz="600" strike="sngStrike"/>
              <a:t>@</a:t>
            </a:r>
            <a:r>
              <a:rPr lang="en" sz="600" u="sng" strike="sngStrike">
                <a:solidFill>
                  <a:schemeClr val="hlink"/>
                </a:solidFill>
                <a:hlinkClick r:id="rId11"/>
              </a:rPr>
              <a:t>LiuuY</a:t>
            </a:r>
            <a:endParaRPr sz="600" strike="sngStrike"/>
          </a:p>
        </p:txBody>
      </p:sp>
      <p:sp>
        <p:nvSpPr>
          <p:cNvPr id="82" name="Google Shape;82;p13"/>
          <p:cNvSpPr/>
          <p:nvPr/>
        </p:nvSpPr>
        <p:spPr>
          <a:xfrm>
            <a:off x="5446350" y="1771850"/>
            <a:ext cx="2347800" cy="22314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">
                <a:solidFill>
                  <a:schemeClr val="dk1"/>
                </a:solidFill>
              </a:rPr>
              <a:t>我们来玩一个编程游戏名为 wula，包含五个步骤：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">
                <a:solidFill>
                  <a:schemeClr val="dk1"/>
                </a:solidFill>
              </a:rPr>
              <a:t>第一步. 问题分析：每一轮游戏，你将看到一个以 "wula:" 开头的问题，你需要分析这个问题并简单介绍一下通常解决这个问题的方法。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">
                <a:solidFill>
                  <a:schemeClr val="dk1"/>
                </a:solidFill>
              </a:rPr>
              <a:t>第二步. 代码编写：你需要用 JavaScript 编写解决这个问题的代码，并输出对应的代码，并介绍一下你的代码（不少于 200 字）。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">
                <a:solidFill>
                  <a:schemeClr val="dk1"/>
                </a:solidFill>
              </a:rPr>
              <a:t>第三步. 代码执行：你需要作为 JavaScript Console 执行第二步写的代码，如果没有给出测试数据，你需要自己随机生成测试数据，并将这些数据输入到代码中进行计算。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">
                <a:solidFill>
                  <a:schemeClr val="dk1"/>
                </a:solidFill>
              </a:rPr>
              <a:t>第四步. 错误处理：如果你的代码存在错误或无法正常执行，你需要输出错误，并回到第二步重新开始游戏，直到你的代码能够正常工作。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">
                <a:solidFill>
                  <a:schemeClr val="dk1"/>
                </a:solidFill>
              </a:rPr>
              <a:t>第五步. 总结：你需要用不少于 100 字左右总结一下这个问题，以及你的解决方案，让其他人可以简单了解这个问题及其解决方法。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chemeClr val="dk1"/>
                </a:solidFill>
              </a:rPr>
              <a:t>明白这个游戏怎么玩了吗？</a:t>
            </a:r>
            <a:endParaRPr sz="600"/>
          </a:p>
        </p:txBody>
      </p:sp>
      <p:sp>
        <p:nvSpPr>
          <p:cNvPr id="83" name="Google Shape;83;p13"/>
          <p:cNvSpPr/>
          <p:nvPr/>
        </p:nvSpPr>
        <p:spPr>
          <a:xfrm>
            <a:off x="5446350" y="4372325"/>
            <a:ext cx="2347800" cy="2091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chemeClr val="dk1"/>
                </a:solidFill>
              </a:rPr>
              <a:t>wula: 头共10，足共28，鸡兔各几只？</a:t>
            </a:r>
            <a:endParaRPr/>
          </a:p>
        </p:txBody>
      </p:sp>
      <p:sp>
        <p:nvSpPr>
          <p:cNvPr id="84" name="Google Shape;84;p13"/>
          <p:cNvSpPr txBox="1"/>
          <p:nvPr/>
        </p:nvSpPr>
        <p:spPr>
          <a:xfrm>
            <a:off x="205875" y="167300"/>
            <a:ext cx="1809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</a:t>
            </a:r>
            <a:r>
              <a:rPr lang="en"/>
              <a:t>hatGPT Simple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Cheatsheet 0.0.1</a:t>
            </a:r>
            <a:endParaRPr/>
          </a:p>
        </p:txBody>
      </p:sp>
      <p:pic>
        <p:nvPicPr>
          <p:cNvPr id="85" name="Google Shape;85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192325" y="4100638"/>
            <a:ext cx="174111" cy="174111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3"/>
          <p:cNvSpPr/>
          <p:nvPr/>
        </p:nvSpPr>
        <p:spPr>
          <a:xfrm>
            <a:off x="5446350" y="4083163"/>
            <a:ext cx="2347800" cy="2091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chemeClr val="dk1"/>
                </a:solidFill>
              </a:rPr>
              <a:t>…</a:t>
            </a:r>
            <a:endParaRPr/>
          </a:p>
        </p:txBody>
      </p:sp>
      <p:pic>
        <p:nvPicPr>
          <p:cNvPr id="87" name="Google Shape;87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5192325" y="1800500"/>
            <a:ext cx="174100" cy="17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5192325" y="4389825"/>
            <a:ext cx="174100" cy="17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751700" y="1080950"/>
            <a:ext cx="174100" cy="17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70325" y="3263225"/>
            <a:ext cx="174100" cy="1741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3"/>
          <p:cNvSpPr txBox="1"/>
          <p:nvPr/>
        </p:nvSpPr>
        <p:spPr>
          <a:xfrm>
            <a:off x="7735850" y="167300"/>
            <a:ext cx="1134600" cy="8772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">
                <a:solidFill>
                  <a:schemeClr val="lt1"/>
                </a:solidFill>
                <a:highlight>
                  <a:schemeClr val="accent3"/>
                </a:highlight>
              </a:rPr>
              <a:t>任务表述</a:t>
            </a:r>
            <a:r>
              <a:rPr lang="en" sz="600"/>
              <a:t> 颜色代表了温度</a:t>
            </a:r>
            <a:endParaRPr sz="6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600">
                <a:solidFill>
                  <a:schemeClr val="lt1"/>
                </a:solidFill>
                <a:highlight>
                  <a:schemeClr val="accent3"/>
                </a:highlight>
              </a:rPr>
              <a:t>例子1</a:t>
            </a:r>
            <a:r>
              <a:rPr lang="en" sz="600">
                <a:solidFill>
                  <a:schemeClr val="dk1"/>
                </a:solidFill>
              </a:rPr>
              <a:t> 绿色代表寒冷 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600">
                <a:solidFill>
                  <a:schemeClr val="lt1"/>
                </a:solidFill>
                <a:highlight>
                  <a:schemeClr val="accent3"/>
                </a:highlight>
              </a:rPr>
              <a:t>例子2</a:t>
            </a:r>
            <a:r>
              <a:rPr lang="en" sz="600">
                <a:solidFill>
                  <a:schemeClr val="dk1"/>
                </a:solidFill>
              </a:rPr>
              <a:t> 蓝色代表寒冷 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600">
                <a:solidFill>
                  <a:schemeClr val="lt1"/>
                </a:solidFill>
                <a:highlight>
                  <a:schemeClr val="accent3"/>
                </a:highlight>
              </a:rPr>
              <a:t>例子3</a:t>
            </a:r>
            <a:r>
              <a:rPr lang="en" sz="600">
                <a:solidFill>
                  <a:schemeClr val="dk1"/>
                </a:solidFill>
              </a:rPr>
              <a:t> 红色代表温暖 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600">
                <a:solidFill>
                  <a:schemeClr val="lt1"/>
                </a:solidFill>
                <a:highlight>
                  <a:schemeClr val="accent3"/>
                </a:highlight>
              </a:rPr>
              <a:t>例子4</a:t>
            </a:r>
            <a:r>
              <a:rPr lang="en" sz="600">
                <a:solidFill>
                  <a:schemeClr val="dk1"/>
                </a:solidFill>
              </a:rPr>
              <a:t> 黄色代表温暖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600">
                <a:solidFill>
                  <a:schemeClr val="lt1"/>
                </a:solidFill>
                <a:highlight>
                  <a:schemeClr val="accent3"/>
                </a:highlight>
              </a:rPr>
              <a:t>执行</a:t>
            </a:r>
            <a:r>
              <a:rPr lang="en" sz="600">
                <a:solidFill>
                  <a:schemeClr val="dk1"/>
                </a:solidFill>
              </a:rPr>
              <a:t> 橙色代表什么</a:t>
            </a:r>
            <a:endParaRPr sz="600"/>
          </a:p>
        </p:txBody>
      </p:sp>
      <p:pic>
        <p:nvPicPr>
          <p:cNvPr id="92" name="Google Shape;92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7500125" y="167300"/>
            <a:ext cx="174100" cy="17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7500125" y="1115938"/>
            <a:ext cx="174111" cy="174111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3"/>
          <p:cNvSpPr/>
          <p:nvPr/>
        </p:nvSpPr>
        <p:spPr>
          <a:xfrm>
            <a:off x="7735850" y="1098450"/>
            <a:ext cx="1134600" cy="2091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chemeClr val="dk1"/>
                </a:solidFill>
              </a:rPr>
              <a:t>…</a:t>
            </a:r>
            <a:endParaRPr/>
          </a:p>
        </p:txBody>
      </p:sp>
      <p:pic>
        <p:nvPicPr>
          <p:cNvPr id="95" name="Google Shape;95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2041100" y="218813"/>
            <a:ext cx="512575" cy="51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